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8" r:id="rId3"/>
    <p:sldId id="273" r:id="rId4"/>
    <p:sldId id="287" r:id="rId5"/>
    <p:sldId id="285" r:id="rId6"/>
    <p:sldId id="264" r:id="rId7"/>
    <p:sldId id="284" r:id="rId8"/>
    <p:sldId id="266" r:id="rId9"/>
    <p:sldId id="267" r:id="rId10"/>
    <p:sldId id="270" r:id="rId11"/>
    <p:sldId id="271" r:id="rId12"/>
    <p:sldId id="275" r:id="rId13"/>
    <p:sldId id="281" r:id="rId14"/>
    <p:sldId id="279" r:id="rId15"/>
    <p:sldId id="282" r:id="rId16"/>
    <p:sldId id="283" r:id="rId17"/>
    <p:sldId id="278" r:id="rId18"/>
    <p:sldId id="276"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DD01D0-A307-4878-88A1-E5BE87C96A95}" type="datetimeFigureOut">
              <a:rPr lang="en-US" smtClean="0"/>
              <a:pPr/>
              <a:t>5/31/2012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DD01D0-A307-4878-88A1-E5BE87C96A95}" type="datetimeFigureOut">
              <a:rPr lang="en-US" smtClean="0"/>
              <a:pPr/>
              <a:t>5/31/2012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DD01D0-A307-4878-88A1-E5BE87C96A95}" type="datetimeFigureOut">
              <a:rPr lang="en-US" smtClean="0"/>
              <a:pPr/>
              <a:t>5/31/2012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DD01D0-A307-4878-88A1-E5BE87C96A95}" type="datetimeFigureOut">
              <a:rPr lang="en-US" smtClean="0"/>
              <a:pPr/>
              <a:t>5/31/2012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DD01D0-A307-4878-88A1-E5BE87C96A95}" type="datetimeFigureOut">
              <a:rPr lang="en-US" smtClean="0"/>
              <a:pPr/>
              <a:t>5/31/2012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DD01D0-A307-4878-88A1-E5BE87C96A95}" type="datetimeFigureOut">
              <a:rPr lang="en-US" smtClean="0"/>
              <a:pPr/>
              <a:t>5/31/2012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DD01D0-A307-4878-88A1-E5BE87C96A95}" type="datetimeFigureOut">
              <a:rPr lang="en-US" smtClean="0"/>
              <a:pPr/>
              <a:t>5/31/2012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DD01D0-A307-4878-88A1-E5BE87C96A95}" type="datetimeFigureOut">
              <a:rPr lang="en-US" smtClean="0"/>
              <a:pPr/>
              <a:t>5/31/2012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DD01D0-A307-4878-88A1-E5BE87C96A95}" type="datetimeFigureOut">
              <a:rPr lang="en-US" smtClean="0"/>
              <a:pPr/>
              <a:t>5/31/2012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D01D0-A307-4878-88A1-E5BE87C96A95}" type="datetimeFigureOut">
              <a:rPr lang="en-US" smtClean="0"/>
              <a:pPr/>
              <a:t>5/31/2012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DD01D0-A307-4878-88A1-E5BE87C96A95}" type="datetimeFigureOut">
              <a:rPr lang="en-US" smtClean="0"/>
              <a:pPr/>
              <a:t>5/31/2012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B984AE-8548-4DC0-93FA-3AB047C9C9F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DD01D0-A307-4878-88A1-E5BE87C96A95}" type="datetimeFigureOut">
              <a:rPr lang="en-US" smtClean="0"/>
              <a:pPr/>
              <a:t>5/31/2012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B984AE-8548-4DC0-93FA-3AB047C9C9F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066800"/>
          </a:xfrm>
        </p:spPr>
        <p:txBody>
          <a:bodyPr/>
          <a:lstStyle/>
          <a:p>
            <a:r>
              <a:rPr lang="en-US" b="1" dirty="0" smtClean="0"/>
              <a:t>U.S.-Mexican War 1846-1848</a:t>
            </a:r>
            <a:endParaRPr lang="en-US" b="1" dirty="0"/>
          </a:p>
        </p:txBody>
      </p:sp>
      <p:pic>
        <p:nvPicPr>
          <p:cNvPr id="6" name="Picture 5" descr="MexicanW_BattleBuena_10C_13.jpg"/>
          <p:cNvPicPr>
            <a:picLocks noChangeAspect="1"/>
          </p:cNvPicPr>
          <p:nvPr/>
        </p:nvPicPr>
        <p:blipFill>
          <a:blip r:embed="rId2" cstate="print"/>
          <a:stretch>
            <a:fillRect/>
          </a:stretch>
        </p:blipFill>
        <p:spPr>
          <a:xfrm>
            <a:off x="457200" y="990600"/>
            <a:ext cx="8128000" cy="515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jpg"/>
          <p:cNvPicPr>
            <a:picLocks noChangeAspect="1"/>
          </p:cNvPicPr>
          <p:nvPr/>
        </p:nvPicPr>
        <p:blipFill>
          <a:blip r:embed="rId2" cstate="print"/>
          <a:stretch>
            <a:fillRect/>
          </a:stretch>
        </p:blipFill>
        <p:spPr>
          <a:xfrm>
            <a:off x="228600" y="0"/>
            <a:ext cx="85725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838200"/>
          </a:xfrm>
        </p:spPr>
        <p:txBody>
          <a:bodyPr/>
          <a:lstStyle/>
          <a:p>
            <a:r>
              <a:rPr lang="en-US" b="1" dirty="0" smtClean="0"/>
              <a:t>Results?</a:t>
            </a:r>
            <a:endParaRPr lang="en-US" b="1" dirty="0"/>
          </a:p>
        </p:txBody>
      </p:sp>
      <p:pic>
        <p:nvPicPr>
          <p:cNvPr id="3" name="Picture 2" descr="scott-mexicocity-1847.jpg"/>
          <p:cNvPicPr>
            <a:picLocks noChangeAspect="1"/>
          </p:cNvPicPr>
          <p:nvPr/>
        </p:nvPicPr>
        <p:blipFill>
          <a:blip r:embed="rId2" cstate="print"/>
          <a:stretch>
            <a:fillRect/>
          </a:stretch>
        </p:blipFill>
        <p:spPr>
          <a:xfrm>
            <a:off x="457200" y="838200"/>
            <a:ext cx="8293608" cy="5486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1"/>
            <a:ext cx="9144000" cy="990599"/>
          </a:xfrm>
        </p:spPr>
        <p:txBody>
          <a:bodyPr/>
          <a:lstStyle/>
          <a:p>
            <a:r>
              <a:rPr lang="en-US" b="1" dirty="0" smtClean="0"/>
              <a:t>Treaty of Guadalupe Hidalgo 1848</a:t>
            </a:r>
            <a:endParaRPr lang="en-US" b="1" dirty="0"/>
          </a:p>
        </p:txBody>
      </p:sp>
      <p:sp>
        <p:nvSpPr>
          <p:cNvPr id="4" name="Subtitle 3"/>
          <p:cNvSpPr>
            <a:spLocks noGrp="1"/>
          </p:cNvSpPr>
          <p:nvPr>
            <p:ph type="subTitle" idx="1"/>
          </p:nvPr>
        </p:nvSpPr>
        <p:spPr>
          <a:xfrm>
            <a:off x="0" y="5867400"/>
            <a:ext cx="9144000" cy="990600"/>
          </a:xfrm>
        </p:spPr>
        <p:txBody>
          <a:bodyPr>
            <a:normAutofit/>
          </a:bodyPr>
          <a:lstStyle/>
          <a:p>
            <a:r>
              <a:rPr lang="en-US" sz="4000" dirty="0" smtClean="0">
                <a:solidFill>
                  <a:schemeClr val="tx1"/>
                </a:solidFill>
              </a:rPr>
              <a:t>Over 500,000 square miles = $15 million</a:t>
            </a:r>
            <a:endParaRPr lang="en-US" sz="4000" dirty="0">
              <a:solidFill>
                <a:schemeClr val="tx1"/>
              </a:solidFill>
            </a:endParaRPr>
          </a:p>
        </p:txBody>
      </p:sp>
      <p:pic>
        <p:nvPicPr>
          <p:cNvPr id="5" name="Picture 4" descr="USAH061-H.gif"/>
          <p:cNvPicPr>
            <a:picLocks noChangeAspect="1"/>
          </p:cNvPicPr>
          <p:nvPr/>
        </p:nvPicPr>
        <p:blipFill>
          <a:blip r:embed="rId2" cstate="print"/>
          <a:stretch>
            <a:fillRect/>
          </a:stretch>
        </p:blipFill>
        <p:spPr>
          <a:xfrm>
            <a:off x="1604705" y="838200"/>
            <a:ext cx="5720278" cy="490971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066800"/>
          </a:xfrm>
        </p:spPr>
        <p:txBody>
          <a:bodyPr/>
          <a:lstStyle/>
          <a:p>
            <a:r>
              <a:rPr lang="en-US" b="1" dirty="0" smtClean="0"/>
              <a:t>Justified Aggression or Land Grab?</a:t>
            </a:r>
            <a:endParaRPr lang="en-US" b="1" dirty="0"/>
          </a:p>
        </p:txBody>
      </p:sp>
      <p:pic>
        <p:nvPicPr>
          <p:cNvPr id="6" name="Picture 5" descr="plucked.jpg"/>
          <p:cNvPicPr>
            <a:picLocks noChangeAspect="1"/>
          </p:cNvPicPr>
          <p:nvPr/>
        </p:nvPicPr>
        <p:blipFill>
          <a:blip r:embed="rId2" cstate="print"/>
          <a:stretch>
            <a:fillRect/>
          </a:stretch>
        </p:blipFill>
        <p:spPr>
          <a:xfrm>
            <a:off x="228600" y="914400"/>
            <a:ext cx="8547063" cy="5486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066800"/>
          </a:xfrm>
        </p:spPr>
        <p:txBody>
          <a:bodyPr/>
          <a:lstStyle/>
          <a:p>
            <a:r>
              <a:rPr lang="en-US" b="1" dirty="0" smtClean="0"/>
              <a:t>New Americans</a:t>
            </a:r>
            <a:endParaRPr lang="en-US" b="1" dirty="0"/>
          </a:p>
        </p:txBody>
      </p:sp>
      <p:pic>
        <p:nvPicPr>
          <p:cNvPr id="6" name="Picture 5" descr="paiute-indians1850.jpg"/>
          <p:cNvPicPr>
            <a:picLocks noChangeAspect="1"/>
          </p:cNvPicPr>
          <p:nvPr/>
        </p:nvPicPr>
        <p:blipFill>
          <a:blip r:embed="rId2" cstate="print"/>
          <a:stretch>
            <a:fillRect/>
          </a:stretch>
        </p:blipFill>
        <p:spPr>
          <a:xfrm>
            <a:off x="2971800" y="990600"/>
            <a:ext cx="3134145" cy="4876800"/>
          </a:xfrm>
          <a:prstGeom prst="rect">
            <a:avLst/>
          </a:prstGeom>
        </p:spPr>
      </p:pic>
      <p:pic>
        <p:nvPicPr>
          <p:cNvPr id="7" name="Picture 6" descr="pico.jpg"/>
          <p:cNvPicPr>
            <a:picLocks noChangeAspect="1"/>
          </p:cNvPicPr>
          <p:nvPr/>
        </p:nvPicPr>
        <p:blipFill>
          <a:blip r:embed="rId3" cstate="print"/>
          <a:stretch>
            <a:fillRect/>
          </a:stretch>
        </p:blipFill>
        <p:spPr>
          <a:xfrm>
            <a:off x="228600" y="1066800"/>
            <a:ext cx="2636485" cy="4800600"/>
          </a:xfrm>
          <a:prstGeom prst="rect">
            <a:avLst/>
          </a:prstGeom>
        </p:spPr>
      </p:pic>
      <p:pic>
        <p:nvPicPr>
          <p:cNvPr id="8" name="Picture 7" descr="by-1851-big.jpg"/>
          <p:cNvPicPr>
            <a:picLocks noChangeAspect="1"/>
          </p:cNvPicPr>
          <p:nvPr/>
        </p:nvPicPr>
        <p:blipFill>
          <a:blip r:embed="rId4" cstate="print"/>
          <a:stretch>
            <a:fillRect/>
          </a:stretch>
        </p:blipFill>
        <p:spPr>
          <a:xfrm>
            <a:off x="6172200" y="990600"/>
            <a:ext cx="2787396" cy="4800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990600"/>
          </a:xfrm>
        </p:spPr>
        <p:txBody>
          <a:bodyPr/>
          <a:lstStyle/>
          <a:p>
            <a:r>
              <a:rPr lang="en-US" b="1" dirty="0" smtClean="0"/>
              <a:t>Slavery Moves West</a:t>
            </a:r>
            <a:endParaRPr lang="en-US" b="1" dirty="0"/>
          </a:p>
        </p:txBody>
      </p:sp>
      <p:pic>
        <p:nvPicPr>
          <p:cNvPr id="4" name="Picture 3" descr="slave1l.jpg"/>
          <p:cNvPicPr>
            <a:picLocks noChangeAspect="1"/>
          </p:cNvPicPr>
          <p:nvPr/>
        </p:nvPicPr>
        <p:blipFill>
          <a:blip r:embed="rId2" cstate="print"/>
          <a:stretch>
            <a:fillRect/>
          </a:stretch>
        </p:blipFill>
        <p:spPr>
          <a:xfrm>
            <a:off x="609600" y="838200"/>
            <a:ext cx="7817719" cy="5791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990600"/>
          </a:xfrm>
        </p:spPr>
        <p:txBody>
          <a:bodyPr/>
          <a:lstStyle/>
          <a:p>
            <a:r>
              <a:rPr lang="en-US" b="1" dirty="0" smtClean="0"/>
              <a:t>California Gold &amp; Nevada Silver </a:t>
            </a:r>
            <a:endParaRPr lang="en-US" b="1" dirty="0"/>
          </a:p>
        </p:txBody>
      </p:sp>
      <p:pic>
        <p:nvPicPr>
          <p:cNvPr id="4" name="Picture 3" descr="goldrush_1519037c.jpg"/>
          <p:cNvPicPr>
            <a:picLocks noChangeAspect="1"/>
          </p:cNvPicPr>
          <p:nvPr/>
        </p:nvPicPr>
        <p:blipFill>
          <a:blip r:embed="rId2" cstate="print"/>
          <a:stretch>
            <a:fillRect/>
          </a:stretch>
        </p:blipFill>
        <p:spPr>
          <a:xfrm>
            <a:off x="457200" y="990600"/>
            <a:ext cx="8305003" cy="518159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1"/>
            <a:ext cx="9144000" cy="990599"/>
          </a:xfrm>
        </p:spPr>
        <p:txBody>
          <a:bodyPr/>
          <a:lstStyle/>
          <a:p>
            <a:r>
              <a:rPr lang="en-US" b="1" dirty="0" smtClean="0"/>
              <a:t>New Immigrants</a:t>
            </a:r>
            <a:endParaRPr lang="en-US" b="1" dirty="0"/>
          </a:p>
        </p:txBody>
      </p:sp>
      <p:sp>
        <p:nvSpPr>
          <p:cNvPr id="4" name="Subtitle 3"/>
          <p:cNvSpPr>
            <a:spLocks noGrp="1"/>
          </p:cNvSpPr>
          <p:nvPr>
            <p:ph type="subTitle" idx="1"/>
          </p:nvPr>
        </p:nvSpPr>
        <p:spPr>
          <a:xfrm>
            <a:off x="0" y="1295400"/>
            <a:ext cx="9144000" cy="5562600"/>
          </a:xfrm>
        </p:spPr>
        <p:txBody>
          <a:bodyPr>
            <a:normAutofit/>
          </a:bodyPr>
          <a:lstStyle/>
          <a:p>
            <a:r>
              <a:rPr lang="en-US" sz="4000" dirty="0" smtClean="0">
                <a:solidFill>
                  <a:schemeClr val="tx1"/>
                </a:solidFill>
              </a:rPr>
              <a:t>Between 1820 – 1840 = 700,000</a:t>
            </a:r>
          </a:p>
          <a:p>
            <a:endParaRPr lang="en-US" sz="4000" dirty="0">
              <a:solidFill>
                <a:schemeClr val="tx1"/>
              </a:solidFill>
            </a:endParaRPr>
          </a:p>
          <a:p>
            <a:r>
              <a:rPr lang="en-US" sz="4000" dirty="0" smtClean="0">
                <a:solidFill>
                  <a:schemeClr val="tx1"/>
                </a:solidFill>
              </a:rPr>
              <a:t>Between 1840 – 1860 = 4,200,000 </a:t>
            </a:r>
          </a:p>
          <a:p>
            <a:r>
              <a:rPr lang="en-US" sz="4000" dirty="0" smtClean="0">
                <a:solidFill>
                  <a:schemeClr val="tx1"/>
                </a:solidFill>
              </a:rPr>
              <a:t>Roughly 20% of the US population</a:t>
            </a:r>
          </a:p>
          <a:p>
            <a:endParaRPr lang="en-US" sz="4000" dirty="0">
              <a:solidFill>
                <a:schemeClr val="tx1"/>
              </a:solidFill>
            </a:endParaRPr>
          </a:p>
          <a:p>
            <a:r>
              <a:rPr lang="en-US" sz="4000" dirty="0" smtClean="0">
                <a:solidFill>
                  <a:schemeClr val="tx1"/>
                </a:solidFill>
              </a:rPr>
              <a:t>New nations of origin</a:t>
            </a:r>
            <a:endParaRPr lang="en-US" sz="4000"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914400"/>
          </a:xfrm>
        </p:spPr>
        <p:txBody>
          <a:bodyPr>
            <a:normAutofit fontScale="90000"/>
          </a:bodyPr>
          <a:lstStyle/>
          <a:p>
            <a:r>
              <a:rPr lang="en-US" b="1" dirty="0" smtClean="0"/>
              <a:t>What Does it Mean to be American?</a:t>
            </a:r>
            <a:endParaRPr lang="en-US" b="1" dirty="0"/>
          </a:p>
        </p:txBody>
      </p:sp>
      <p:pic>
        <p:nvPicPr>
          <p:cNvPr id="6" name="Picture 5" descr="03047v.jpg"/>
          <p:cNvPicPr>
            <a:picLocks noChangeAspect="1"/>
          </p:cNvPicPr>
          <p:nvPr/>
        </p:nvPicPr>
        <p:blipFill>
          <a:blip r:embed="rId2" cstate="print"/>
          <a:stretch>
            <a:fillRect/>
          </a:stretch>
        </p:blipFill>
        <p:spPr>
          <a:xfrm>
            <a:off x="381000" y="1143000"/>
            <a:ext cx="8544199" cy="480536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066800"/>
          </a:xfrm>
        </p:spPr>
        <p:txBody>
          <a:bodyPr/>
          <a:lstStyle/>
          <a:p>
            <a:r>
              <a:rPr lang="en-US" b="1" dirty="0" smtClean="0"/>
              <a:t>An Age of Expansion</a:t>
            </a:r>
            <a:endParaRPr lang="en-US" b="1" dirty="0"/>
          </a:p>
        </p:txBody>
      </p:sp>
      <p:pic>
        <p:nvPicPr>
          <p:cNvPr id="5" name="Picture 4" descr="manifest-destiny1.jpg"/>
          <p:cNvPicPr>
            <a:picLocks noChangeAspect="1"/>
          </p:cNvPicPr>
          <p:nvPr/>
        </p:nvPicPr>
        <p:blipFill>
          <a:blip r:embed="rId2" cstate="print"/>
          <a:stretch>
            <a:fillRect/>
          </a:stretch>
        </p:blipFill>
        <p:spPr>
          <a:xfrm>
            <a:off x="228600" y="914400"/>
            <a:ext cx="8650643" cy="48768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04px-John_O'Sullivan.jpg"/>
          <p:cNvPicPr>
            <a:picLocks noChangeAspect="1"/>
          </p:cNvPicPr>
          <p:nvPr/>
        </p:nvPicPr>
        <p:blipFill>
          <a:blip r:embed="rId2" cstate="print"/>
          <a:stretch>
            <a:fillRect/>
          </a:stretch>
        </p:blipFill>
        <p:spPr>
          <a:xfrm>
            <a:off x="609600" y="4495800"/>
            <a:ext cx="1987561" cy="2362200"/>
          </a:xfrm>
          <a:prstGeom prst="rect">
            <a:avLst/>
          </a:prstGeom>
        </p:spPr>
      </p:pic>
      <p:sp>
        <p:nvSpPr>
          <p:cNvPr id="2" name="Title 1"/>
          <p:cNvSpPr>
            <a:spLocks noGrp="1"/>
          </p:cNvSpPr>
          <p:nvPr>
            <p:ph type="title"/>
          </p:nvPr>
        </p:nvSpPr>
        <p:spPr>
          <a:xfrm>
            <a:off x="457200" y="381000"/>
            <a:ext cx="8229600" cy="5638800"/>
          </a:xfrm>
        </p:spPr>
        <p:txBody>
          <a:bodyPr>
            <a:normAutofit fontScale="90000"/>
          </a:bodyPr>
          <a:lstStyle/>
          <a:p>
            <a:r>
              <a:rPr lang="en-US" sz="4000" dirty="0" smtClean="0"/>
              <a:t>“…</a:t>
            </a:r>
            <a:r>
              <a:rPr lang="en-US" sz="4000" dirty="0"/>
              <a:t>and that claim is by the right of our </a:t>
            </a:r>
            <a:r>
              <a:rPr lang="en-US" sz="4000" b="1" i="1" dirty="0"/>
              <a:t>manifest destiny </a:t>
            </a:r>
            <a:r>
              <a:rPr lang="en-US" sz="4000" dirty="0"/>
              <a:t>to overspread and to possess the whole of the continent which providence has given us for the development of the great experiment of liberty and federative development of self government entrusted to us</a:t>
            </a:r>
            <a:r>
              <a:rPr lang="en-US" sz="4000" dirty="0" smtClean="0"/>
              <a:t>.”</a:t>
            </a:r>
            <a:r>
              <a:rPr lang="en-US" b="1" dirty="0" smtClean="0"/>
              <a:t/>
            </a:r>
            <a:br>
              <a:rPr lang="en-US" b="1" dirty="0" smtClean="0"/>
            </a:br>
            <a:r>
              <a:rPr lang="en-US" b="1" dirty="0"/>
              <a:t/>
            </a:r>
            <a:br>
              <a:rPr lang="en-US" b="1" dirty="0"/>
            </a:br>
            <a:r>
              <a:rPr lang="en-US" b="1" dirty="0" smtClean="0"/>
              <a:t>           John L. O’Sullivan – 1845 </a:t>
            </a:r>
            <a:endParaRPr 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b="1" dirty="0" smtClean="0"/>
              <a:t>Texas Revolution 1835 - 1836</a:t>
            </a:r>
            <a:endParaRPr lang="en-US" b="1" dirty="0"/>
          </a:p>
        </p:txBody>
      </p:sp>
      <p:pic>
        <p:nvPicPr>
          <p:cNvPr id="4" name="Picture 3" descr="alamo-painting.jpg"/>
          <p:cNvPicPr>
            <a:picLocks noChangeAspect="1"/>
          </p:cNvPicPr>
          <p:nvPr/>
        </p:nvPicPr>
        <p:blipFill>
          <a:blip r:embed="rId2" cstate="print"/>
          <a:stretch>
            <a:fillRect/>
          </a:stretch>
        </p:blipFill>
        <p:spPr>
          <a:xfrm>
            <a:off x="235658" y="1066800"/>
            <a:ext cx="8757744" cy="5029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838200"/>
          </a:xfrm>
        </p:spPr>
        <p:txBody>
          <a:bodyPr/>
          <a:lstStyle/>
          <a:p>
            <a:r>
              <a:rPr lang="en-US" b="1" dirty="0" smtClean="0"/>
              <a:t>The Treaty of Velasco</a:t>
            </a:r>
            <a:endParaRPr lang="en-US" b="1" dirty="0"/>
          </a:p>
        </p:txBody>
      </p:sp>
      <p:pic>
        <p:nvPicPr>
          <p:cNvPr id="3" name="Picture 2" descr="disputed-texas-borders.png"/>
          <p:cNvPicPr>
            <a:picLocks noChangeAspect="1"/>
          </p:cNvPicPr>
          <p:nvPr/>
        </p:nvPicPr>
        <p:blipFill>
          <a:blip r:embed="rId2" cstate="print"/>
          <a:stretch>
            <a:fillRect/>
          </a:stretch>
        </p:blipFill>
        <p:spPr>
          <a:xfrm>
            <a:off x="2057400" y="842891"/>
            <a:ext cx="5029200" cy="56541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524000"/>
            <a:ext cx="9144000" cy="4800600"/>
          </a:xfrm>
        </p:spPr>
        <p:txBody>
          <a:bodyPr>
            <a:normAutofit fontScale="90000"/>
          </a:bodyPr>
          <a:lstStyle/>
          <a:p>
            <a:r>
              <a:rPr lang="en-US" sz="4900" b="1" dirty="0" smtClean="0"/>
              <a:t>Road to War</a:t>
            </a:r>
            <a:r>
              <a:rPr lang="en-US" sz="3600" dirty="0" smtClean="0"/>
              <a:t/>
            </a:r>
            <a:br>
              <a:rPr lang="en-US" sz="3600" dirty="0" smtClean="0"/>
            </a:br>
            <a:r>
              <a:rPr lang="en-US" sz="3600" dirty="0" smtClean="0"/>
              <a:t/>
            </a:r>
            <a:br>
              <a:rPr lang="en-US" sz="3600" dirty="0" smtClean="0"/>
            </a:br>
            <a:r>
              <a:rPr lang="en-US" sz="4000" dirty="0" smtClean="0"/>
              <a:t>December 1845</a:t>
            </a:r>
            <a:r>
              <a:rPr lang="en-US" sz="4000" dirty="0"/>
              <a:t>, </a:t>
            </a:r>
            <a:r>
              <a:rPr lang="en-US" sz="4000" dirty="0" smtClean="0"/>
              <a:t>Texas annexed into the U.S.</a:t>
            </a:r>
            <a:br>
              <a:rPr lang="en-US" sz="4000" dirty="0" smtClean="0"/>
            </a:br>
            <a:r>
              <a:rPr lang="en-US" sz="4000" dirty="0"/>
              <a:t/>
            </a:r>
            <a:br>
              <a:rPr lang="en-US" sz="4000" dirty="0"/>
            </a:br>
            <a:r>
              <a:rPr lang="en-US" sz="4000" dirty="0"/>
              <a:t>Mexico severed all diplomatic </a:t>
            </a:r>
            <a:r>
              <a:rPr lang="en-US" sz="4000" dirty="0" smtClean="0"/>
              <a:t>ties</a:t>
            </a:r>
            <a:br>
              <a:rPr lang="en-US" sz="4000" dirty="0" smtClean="0"/>
            </a:br>
            <a:r>
              <a:rPr lang="en-US" sz="4000" dirty="0"/>
              <a:t/>
            </a:r>
            <a:br>
              <a:rPr lang="en-US" sz="4000" dirty="0"/>
            </a:br>
            <a:r>
              <a:rPr lang="en-US" sz="4000" dirty="0"/>
              <a:t>Mexico quit </a:t>
            </a:r>
            <a:r>
              <a:rPr lang="en-US" sz="4000" dirty="0" smtClean="0"/>
              <a:t>payment </a:t>
            </a:r>
            <a:r>
              <a:rPr lang="en-US" sz="4000" dirty="0"/>
              <a:t>on its </a:t>
            </a:r>
            <a:r>
              <a:rPr lang="en-US" sz="4000" dirty="0" smtClean="0"/>
              <a:t>$3.25 </a:t>
            </a:r>
            <a:r>
              <a:rPr lang="en-US" sz="4000" dirty="0"/>
              <a:t>million </a:t>
            </a:r>
            <a:r>
              <a:rPr lang="en-US" sz="4000" dirty="0" smtClean="0"/>
              <a:t>debt</a:t>
            </a:r>
            <a:br>
              <a:rPr lang="en-US" sz="4000" dirty="0" smtClean="0"/>
            </a:br>
            <a:r>
              <a:rPr lang="en-US" sz="4000" dirty="0"/>
              <a:t/>
            </a:r>
            <a:br>
              <a:rPr lang="en-US" sz="4000" dirty="0"/>
            </a:br>
            <a:r>
              <a:rPr lang="en-US" sz="4000" dirty="0" smtClean="0"/>
              <a:t>US </a:t>
            </a:r>
            <a:r>
              <a:rPr lang="en-US" sz="4000" dirty="0"/>
              <a:t>citizens </a:t>
            </a:r>
            <a:r>
              <a:rPr lang="en-US" sz="4000" dirty="0" smtClean="0"/>
              <a:t>reportedly mistreated </a:t>
            </a:r>
            <a:r>
              <a:rPr lang="en-US" sz="4000" dirty="0"/>
              <a:t>in </a:t>
            </a:r>
            <a:r>
              <a:rPr lang="en-US" sz="4000" dirty="0" smtClean="0"/>
              <a:t>Mexico</a:t>
            </a:r>
            <a:br>
              <a:rPr lang="en-US" sz="4000" dirty="0" smtClean="0"/>
            </a:br>
            <a:r>
              <a:rPr lang="en-US" sz="4000" dirty="0"/>
              <a:t/>
            </a:r>
            <a:br>
              <a:rPr lang="en-US" sz="4000" dirty="0"/>
            </a:br>
            <a:r>
              <a:rPr lang="en-US" sz="4000" dirty="0" smtClean="0"/>
              <a:t>Polk orders Taylor across the Rio Nueces</a:t>
            </a:r>
            <a:r>
              <a:rPr lang="en-US" sz="3600" dirty="0" smtClean="0"/>
              <a:t/>
            </a:r>
            <a:br>
              <a:rPr lang="en-US" sz="3600" dirty="0" smtClean="0"/>
            </a:br>
            <a:r>
              <a:rPr lang="en-US" sz="3600" dirty="0"/>
              <a:t/>
            </a:r>
            <a:br>
              <a:rPr lang="en-US" sz="3600" dirty="0"/>
            </a:br>
            <a:r>
              <a:rPr lang="en-US" sz="3600" dirty="0"/>
              <a:t/>
            </a:r>
            <a:br>
              <a:rPr lang="en-US" sz="3600" dirty="0"/>
            </a:b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838200"/>
          </a:xfrm>
        </p:spPr>
        <p:txBody>
          <a:bodyPr/>
          <a:lstStyle/>
          <a:p>
            <a:r>
              <a:rPr lang="en-US" b="1" dirty="0" smtClean="0"/>
              <a:t>Occupation of the “Nueces Strip”</a:t>
            </a:r>
            <a:endParaRPr lang="en-US" b="1" dirty="0"/>
          </a:p>
        </p:txBody>
      </p:sp>
      <p:pic>
        <p:nvPicPr>
          <p:cNvPr id="3" name="Picture 2" descr="disputed-texas-borders.png"/>
          <p:cNvPicPr>
            <a:picLocks noChangeAspect="1"/>
          </p:cNvPicPr>
          <p:nvPr/>
        </p:nvPicPr>
        <p:blipFill>
          <a:blip r:embed="rId2" cstate="print"/>
          <a:stretch>
            <a:fillRect/>
          </a:stretch>
        </p:blipFill>
        <p:spPr>
          <a:xfrm>
            <a:off x="2057400" y="842891"/>
            <a:ext cx="5029200" cy="56541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hortonSkirmishSiteTX208KRudine1.jpg"/>
          <p:cNvPicPr>
            <a:picLocks noChangeAspect="1"/>
          </p:cNvPicPr>
          <p:nvPr/>
        </p:nvPicPr>
        <p:blipFill>
          <a:blip r:embed="rId2" cstate="print"/>
          <a:stretch>
            <a:fillRect/>
          </a:stretch>
        </p:blipFill>
        <p:spPr>
          <a:xfrm>
            <a:off x="4267200" y="914400"/>
            <a:ext cx="4572000" cy="3044952"/>
          </a:xfrm>
          <a:prstGeom prst="rect">
            <a:avLst/>
          </a:prstGeom>
        </p:spPr>
      </p:pic>
      <p:pic>
        <p:nvPicPr>
          <p:cNvPr id="5" name="Picture 4" descr="Siege_of_Fort_Texas_Major_Jacob_Brown_killed.gif"/>
          <p:cNvPicPr>
            <a:picLocks noChangeAspect="1"/>
          </p:cNvPicPr>
          <p:nvPr/>
        </p:nvPicPr>
        <p:blipFill>
          <a:blip r:embed="rId3" cstate="print"/>
          <a:stretch>
            <a:fillRect/>
          </a:stretch>
        </p:blipFill>
        <p:spPr>
          <a:xfrm>
            <a:off x="2362200" y="4038600"/>
            <a:ext cx="4114800" cy="2521250"/>
          </a:xfrm>
          <a:prstGeom prst="rect">
            <a:avLst/>
          </a:prstGeom>
        </p:spPr>
      </p:pic>
      <p:sp>
        <p:nvSpPr>
          <p:cNvPr id="4" name="Title 3"/>
          <p:cNvSpPr>
            <a:spLocks noGrp="1"/>
          </p:cNvSpPr>
          <p:nvPr>
            <p:ph type="title"/>
          </p:nvPr>
        </p:nvSpPr>
        <p:spPr>
          <a:xfrm>
            <a:off x="0" y="0"/>
            <a:ext cx="9144000" cy="1066800"/>
          </a:xfrm>
        </p:spPr>
        <p:txBody>
          <a:bodyPr/>
          <a:lstStyle/>
          <a:p>
            <a:r>
              <a:rPr lang="en-US" b="1" dirty="0" smtClean="0"/>
              <a:t>Fort Texas &amp; The Thornton Skirmish</a:t>
            </a:r>
            <a:endParaRPr lang="en-US" b="1" dirty="0"/>
          </a:p>
        </p:txBody>
      </p:sp>
      <p:pic>
        <p:nvPicPr>
          <p:cNvPr id="3" name="Picture 2" descr="FortTexas.jpg"/>
          <p:cNvPicPr>
            <a:picLocks noChangeAspect="1"/>
          </p:cNvPicPr>
          <p:nvPr/>
        </p:nvPicPr>
        <p:blipFill>
          <a:blip r:embed="rId4" cstate="print"/>
          <a:stretch>
            <a:fillRect/>
          </a:stretch>
        </p:blipFill>
        <p:spPr>
          <a:xfrm>
            <a:off x="304800" y="914400"/>
            <a:ext cx="4067908" cy="304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
            <a:ext cx="7772400" cy="1142999"/>
          </a:xfrm>
        </p:spPr>
        <p:txBody>
          <a:bodyPr/>
          <a:lstStyle/>
          <a:p>
            <a:r>
              <a:rPr lang="en-US" b="1" dirty="0" smtClean="0"/>
              <a:t>Palo Alto &amp; Resaca de la Palma</a:t>
            </a:r>
            <a:endParaRPr lang="en-US" b="1" dirty="0"/>
          </a:p>
        </p:txBody>
      </p:sp>
      <p:sp>
        <p:nvSpPr>
          <p:cNvPr id="6" name="Subtitle 5"/>
          <p:cNvSpPr>
            <a:spLocks noGrp="1"/>
          </p:cNvSpPr>
          <p:nvPr>
            <p:ph type="subTitle" idx="1"/>
          </p:nvPr>
        </p:nvSpPr>
        <p:spPr>
          <a:xfrm>
            <a:off x="0" y="5791200"/>
            <a:ext cx="9144000" cy="1066800"/>
          </a:xfrm>
        </p:spPr>
        <p:txBody>
          <a:bodyPr>
            <a:normAutofit/>
          </a:bodyPr>
          <a:lstStyle/>
          <a:p>
            <a:r>
              <a:rPr lang="en-US" sz="4000" dirty="0" smtClean="0">
                <a:solidFill>
                  <a:schemeClr val="tx1"/>
                </a:solidFill>
              </a:rPr>
              <a:t>May 8 &amp; 9, 1846</a:t>
            </a:r>
            <a:endParaRPr lang="en-US" sz="4000" dirty="0">
              <a:solidFill>
                <a:schemeClr val="tx1"/>
              </a:solidFill>
            </a:endParaRPr>
          </a:p>
        </p:txBody>
      </p:sp>
      <p:pic>
        <p:nvPicPr>
          <p:cNvPr id="3" name="Picture 2" descr="palo-alto-litho.jpg"/>
          <p:cNvPicPr>
            <a:picLocks noChangeAspect="1"/>
          </p:cNvPicPr>
          <p:nvPr/>
        </p:nvPicPr>
        <p:blipFill>
          <a:blip r:embed="rId2" cstate="print"/>
          <a:stretch>
            <a:fillRect/>
          </a:stretch>
        </p:blipFill>
        <p:spPr>
          <a:xfrm>
            <a:off x="228600" y="1143000"/>
            <a:ext cx="8567872" cy="43434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3428</TotalTime>
  <Words>157</Words>
  <Application>Microsoft Office PowerPoint</Application>
  <PresentationFormat>On-screen Show (4:3)</PresentationFormat>
  <Paragraphs>25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U.S.-Mexican War 1846-1848</vt:lpstr>
      <vt:lpstr>An Age of Expansion</vt:lpstr>
      <vt:lpstr>“…and that claim is by the right of our manifest destiny to overspread and to possess the whole of the continent which providence has given us for the development of the great experiment of liberty and federative development of self government entrusted to us.”             John L. O’Sullivan – 1845 </vt:lpstr>
      <vt:lpstr>Texas Revolution 1835 - 1836</vt:lpstr>
      <vt:lpstr>The Treaty of Velasco</vt:lpstr>
      <vt:lpstr>Road to War  December 1845, Texas annexed into the U.S.  Mexico severed all diplomatic ties  Mexico quit payment on its $3.25 million debt  US citizens reportedly mistreated in Mexico  Polk orders Taylor across the Rio Nueces   </vt:lpstr>
      <vt:lpstr>Occupation of the “Nueces Strip”</vt:lpstr>
      <vt:lpstr>Fort Texas &amp; The Thornton Skirmish</vt:lpstr>
      <vt:lpstr>Palo Alto &amp; Resaca de la Palma</vt:lpstr>
      <vt:lpstr>Slide 10</vt:lpstr>
      <vt:lpstr>Results?</vt:lpstr>
      <vt:lpstr>Treaty of Guadalupe Hidalgo 1848</vt:lpstr>
      <vt:lpstr>Justified Aggression or Land Grab?</vt:lpstr>
      <vt:lpstr>New Americans</vt:lpstr>
      <vt:lpstr>Slavery Moves West</vt:lpstr>
      <vt:lpstr>California Gold &amp; Nevada Silver </vt:lpstr>
      <vt:lpstr>New Immigrants</vt:lpstr>
      <vt:lpstr>What Does it Mean to be American?</vt:lpstr>
    </vt:vector>
  </TitlesOfParts>
  <Company>UTB/TSC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Van Wagenen</dc:creator>
  <cp:lastModifiedBy>prov</cp:lastModifiedBy>
  <cp:revision>192</cp:revision>
  <dcterms:created xsi:type="dcterms:W3CDTF">2011-04-12T17:52:35Z</dcterms:created>
  <dcterms:modified xsi:type="dcterms:W3CDTF">2012-05-31T17:32:24Z</dcterms:modified>
</cp:coreProperties>
</file>